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63" r:id="rId2"/>
    <p:sldId id="256" r:id="rId3"/>
    <p:sldId id="257" r:id="rId4"/>
    <p:sldId id="264" r:id="rId5"/>
    <p:sldId id="276" r:id="rId6"/>
    <p:sldId id="259" r:id="rId7"/>
    <p:sldId id="269" r:id="rId8"/>
    <p:sldId id="268" r:id="rId9"/>
    <p:sldId id="270" r:id="rId10"/>
    <p:sldId id="271" r:id="rId11"/>
    <p:sldId id="258" r:id="rId12"/>
    <p:sldId id="277" r:id="rId13"/>
    <p:sldId id="273" r:id="rId14"/>
    <p:sldId id="278" r:id="rId15"/>
    <p:sldId id="280" r:id="rId16"/>
    <p:sldId id="272" r:id="rId17"/>
    <p:sldId id="279" r:id="rId18"/>
    <p:sldId id="281" r:id="rId19"/>
    <p:sldId id="262" r:id="rId20"/>
    <p:sldId id="274" r:id="rId21"/>
    <p:sldId id="275" r:id="rId22"/>
    <p:sldId id="266" r:id="rId23"/>
    <p:sldId id="260" r:id="rId24"/>
    <p:sldId id="261" r:id="rId25"/>
    <p:sldId id="265" r:id="rId26"/>
    <p:sldId id="267" r:id="rId27"/>
    <p:sldId id="284" r:id="rId28"/>
    <p:sldId id="282" r:id="rId29"/>
    <p:sldId id="285" r:id="rId30"/>
    <p:sldId id="286" r:id="rId31"/>
    <p:sldId id="287" r:id="rId32"/>
    <p:sldId id="283" r:id="rId33"/>
    <p:sldId id="288" r:id="rId34"/>
    <p:sldId id="289" r:id="rId35"/>
    <p:sldId id="292" r:id="rId36"/>
    <p:sldId id="290" r:id="rId37"/>
    <p:sldId id="293" r:id="rId38"/>
    <p:sldId id="294" r:id="rId39"/>
    <p:sldId id="295" r:id="rId40"/>
    <p:sldId id="296" r:id="rId41"/>
    <p:sldId id="291" r:id="rId42"/>
    <p:sldId id="297" r:id="rId43"/>
    <p:sldId id="298" r:id="rId44"/>
    <p:sldId id="299" r:id="rId45"/>
    <p:sldId id="301" r:id="rId46"/>
    <p:sldId id="302" r:id="rId47"/>
    <p:sldId id="300" r:id="rId48"/>
    <p:sldId id="303" r:id="rId49"/>
    <p:sldId id="304" r:id="rId50"/>
    <p:sldId id="305" r:id="rId51"/>
    <p:sldId id="306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00B"/>
    <a:srgbClr val="2E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4"/>
    <p:restoredTop sz="94812"/>
  </p:normalViewPr>
  <p:slideViewPr>
    <p:cSldViewPr snapToGrid="0" snapToObjects="1">
      <p:cViewPr>
        <p:scale>
          <a:sx n="190" d="100"/>
          <a:sy n="190" d="100"/>
        </p:scale>
        <p:origin x="-352" y="-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9410B-3696-F149-B119-FA8AA62B19DE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36B05-2A4C-A94F-BBEC-2B48A4060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8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36B05-2A4C-A94F-BBEC-2B48A40600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9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36B05-2A4C-A94F-BBEC-2B48A40600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27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HUC (HUC 1002)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36B05-2A4C-A94F-BBEC-2B48A40600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19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clear relationships with seasonal data. Example: Middle Rockies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36B05-2A4C-A94F-BBEC-2B48A40600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5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36B05-2A4C-A94F-BBEC-2B48A40600E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36B05-2A4C-A94F-BBEC-2B48A40600E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8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1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4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2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2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3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5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7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6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C4030-051A-AE47-83DF-4B4CE473125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09BA6-B1AB-1C45-8C24-EEF68BE2B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3.png"/><Relationship Id="rId7" Type="http://schemas.openxmlformats.org/officeDocument/2006/relationships/image" Target="../media/image10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2AA08-59BA-C345-B459-06AB898E7BBE}"/>
              </a:ext>
            </a:extLst>
          </p:cNvPr>
          <p:cNvSpPr txBox="1"/>
          <p:nvPr/>
        </p:nvSpPr>
        <p:spPr>
          <a:xfrm>
            <a:off x="324092" y="416688"/>
            <a:ext cx="288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wetHa</a:t>
            </a:r>
            <a:r>
              <a:rPr lang="en-US" dirty="0">
                <a:solidFill>
                  <a:schemeClr val="bg2"/>
                </a:solidFill>
              </a:rPr>
              <a:t> x year x region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wetHa</a:t>
            </a:r>
            <a:r>
              <a:rPr lang="en-US" dirty="0">
                <a:solidFill>
                  <a:schemeClr val="bg2"/>
                </a:solidFill>
              </a:rPr>
              <a:t> x month x region</a:t>
            </a:r>
          </a:p>
        </p:txBody>
      </p:sp>
    </p:spTree>
    <p:extLst>
      <p:ext uri="{BB962C8B-B14F-4D97-AF65-F5344CB8AC3E}">
        <p14:creationId xmlns:p14="http://schemas.microsoft.com/office/powerpoint/2010/main" val="325234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54B225-07F5-7840-B857-8CD4BCB1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6" y="1104815"/>
            <a:ext cx="5555097" cy="396792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1D595-DA1B-994F-A0AB-A90713C7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321" y="1047854"/>
            <a:ext cx="5634842" cy="4024887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856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CDC862-DEFC-684F-B6D8-6052F6119C94}"/>
              </a:ext>
            </a:extLst>
          </p:cNvPr>
          <p:cNvSpPr/>
          <p:nvPr/>
        </p:nvSpPr>
        <p:spPr>
          <a:xfrm>
            <a:off x="284324" y="266958"/>
            <a:ext cx="17401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Private vs Public</a:t>
            </a:r>
          </a:p>
          <a:p>
            <a:r>
              <a:rPr lang="en-US" b="1" dirty="0">
                <a:solidFill>
                  <a:schemeClr val="accent2"/>
                </a:solidFill>
              </a:rPr>
              <a:t>Apr – Aug</a:t>
            </a:r>
          </a:p>
          <a:p>
            <a:r>
              <a:rPr lang="en-US" b="1" dirty="0">
                <a:solidFill>
                  <a:schemeClr val="accent2"/>
                </a:solidFill>
              </a:rPr>
              <a:t>1984-2020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553F1-8381-774F-B9BF-177E98A1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4" y="1410795"/>
            <a:ext cx="6505030" cy="455352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DE3C3F-7925-724B-BAE2-8536C4E0C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349" y="1867995"/>
            <a:ext cx="4754327" cy="380346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423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976739-C7A3-9C44-9138-9F6538C3B736}"/>
              </a:ext>
            </a:extLst>
          </p:cNvPr>
          <p:cNvSpPr txBox="1"/>
          <p:nvPr/>
        </p:nvSpPr>
        <p:spPr>
          <a:xfrm>
            <a:off x="324092" y="416688"/>
            <a:ext cx="593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Hydroperiod Surface Water Trends</a:t>
            </a:r>
          </a:p>
        </p:txBody>
      </p:sp>
    </p:spTree>
    <p:extLst>
      <p:ext uri="{BB962C8B-B14F-4D97-AF65-F5344CB8AC3E}">
        <p14:creationId xmlns:p14="http://schemas.microsoft.com/office/powerpoint/2010/main" val="3337118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9DF805-82A4-6547-8D09-0207FD48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3" y="431962"/>
            <a:ext cx="7866316" cy="5994075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5983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F8E351-D9CE-CD43-8038-5B0EFD45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86" y="1774370"/>
            <a:ext cx="5513448" cy="3984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AA0EF-EDAC-4343-BF9F-1DFEB8CD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286" y="1774370"/>
            <a:ext cx="4982028" cy="398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97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00F86-3828-7046-94EA-143E9D167315}"/>
              </a:ext>
            </a:extLst>
          </p:cNvPr>
          <p:cNvSpPr txBox="1"/>
          <p:nvPr/>
        </p:nvSpPr>
        <p:spPr>
          <a:xfrm>
            <a:off x="324092" y="416688"/>
            <a:ext cx="531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2"/>
                </a:solidFill>
              </a:rPr>
              <a:t>WetType</a:t>
            </a:r>
            <a:r>
              <a:rPr lang="en-US" sz="3200" dirty="0">
                <a:solidFill>
                  <a:schemeClr val="bg2"/>
                </a:solidFill>
              </a:rPr>
              <a:t> Surface Water Trends</a:t>
            </a:r>
          </a:p>
        </p:txBody>
      </p:sp>
    </p:spTree>
    <p:extLst>
      <p:ext uri="{BB962C8B-B14F-4D97-AF65-F5344CB8AC3E}">
        <p14:creationId xmlns:p14="http://schemas.microsoft.com/office/powerpoint/2010/main" val="407780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2B298-F105-9345-826B-835DAE70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2" y="993287"/>
            <a:ext cx="5834702" cy="455525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E4D85B-E7EB-B04B-BA5A-C984BE80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3287"/>
            <a:ext cx="5978088" cy="455525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368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D671E-2979-FB4F-9FA9-96581E15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3" y="936172"/>
            <a:ext cx="5583465" cy="4466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892AA-EF70-394F-83C9-1B9544E2A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579" y="936172"/>
            <a:ext cx="5583465" cy="44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4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A85DBB-4DEE-A440-A0B7-1EFAEA76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86" y="1306284"/>
            <a:ext cx="5182040" cy="3744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A14C4-D0F4-2B45-8584-9FC4846D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70" y="1306285"/>
            <a:ext cx="5182038" cy="37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84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9BAC07-4561-1B41-A6C0-9857A155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9" y="416379"/>
            <a:ext cx="8432800" cy="58293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8F75CF-2590-174C-8C23-4953F0294A02}"/>
              </a:ext>
            </a:extLst>
          </p:cNvPr>
          <p:cNvSpPr txBox="1"/>
          <p:nvPr/>
        </p:nvSpPr>
        <p:spPr>
          <a:xfrm>
            <a:off x="9622972" y="620486"/>
            <a:ext cx="168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Ibis sites overall water trends</a:t>
            </a:r>
          </a:p>
        </p:txBody>
      </p:sp>
    </p:spTree>
    <p:extLst>
      <p:ext uri="{BB962C8B-B14F-4D97-AF65-F5344CB8AC3E}">
        <p14:creationId xmlns:p14="http://schemas.microsoft.com/office/powerpoint/2010/main" val="411269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15DB89-2175-BE47-A32F-A742A87D9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6" t="1897" r="14656" b="2206"/>
          <a:stretch/>
        </p:blipFill>
        <p:spPr>
          <a:xfrm>
            <a:off x="181586" y="585216"/>
            <a:ext cx="5220469" cy="545896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47F63-F41F-F84F-B442-F28068E3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933" y="585216"/>
            <a:ext cx="6090295" cy="434109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744935-605D-504C-B9B1-9F8E3FE3AC2F}"/>
              </a:ext>
            </a:extLst>
          </p:cNvPr>
          <p:cNvSpPr/>
          <p:nvPr/>
        </p:nvSpPr>
        <p:spPr>
          <a:xfrm>
            <a:off x="5810596" y="3491345"/>
            <a:ext cx="2028306" cy="143496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6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E9745-CA7B-2B4C-9695-F7C0452F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" y="1166744"/>
            <a:ext cx="3731006" cy="3285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73028B-D31C-AF47-9424-E768B2827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491" y="1166744"/>
            <a:ext cx="3917552" cy="3285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DEE21-B76B-8546-BA11-12564D8AF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390" y="1166744"/>
            <a:ext cx="3876471" cy="3285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E4C6D1-7206-C04F-BC30-1AA6D8B86311}"/>
              </a:ext>
            </a:extLst>
          </p:cNvPr>
          <p:cNvSpPr txBox="1"/>
          <p:nvPr/>
        </p:nvSpPr>
        <p:spPr>
          <a:xfrm>
            <a:off x="1397652" y="720820"/>
            <a:ext cx="68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957DE-DF43-0C4A-AB0F-782E2ACA4A9D}"/>
              </a:ext>
            </a:extLst>
          </p:cNvPr>
          <p:cNvSpPr txBox="1"/>
          <p:nvPr/>
        </p:nvSpPr>
        <p:spPr>
          <a:xfrm>
            <a:off x="5285039" y="720820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seasonal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93F0C5-1409-EE40-83C0-084E8F4F2868}"/>
              </a:ext>
            </a:extLst>
          </p:cNvPr>
          <p:cNvSpPr txBox="1"/>
          <p:nvPr/>
        </p:nvSpPr>
        <p:spPr>
          <a:xfrm>
            <a:off x="9218724" y="72082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Semi-perm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50064-2C8F-F54B-9D3C-30C9EFF79D42}"/>
              </a:ext>
            </a:extLst>
          </p:cNvPr>
          <p:cNvSpPr txBox="1"/>
          <p:nvPr/>
        </p:nvSpPr>
        <p:spPr>
          <a:xfrm>
            <a:off x="3656997" y="144660"/>
            <a:ext cx="426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Hydroperiod trends at ibis colony locations</a:t>
            </a:r>
          </a:p>
        </p:txBody>
      </p:sp>
    </p:spTree>
    <p:extLst>
      <p:ext uri="{BB962C8B-B14F-4D97-AF65-F5344CB8AC3E}">
        <p14:creationId xmlns:p14="http://schemas.microsoft.com/office/powerpoint/2010/main" val="202309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67B49-06B8-DA44-9A3C-ED4F46E3A41A}"/>
              </a:ext>
            </a:extLst>
          </p:cNvPr>
          <p:cNvSpPr txBox="1"/>
          <p:nvPr/>
        </p:nvSpPr>
        <p:spPr>
          <a:xfrm>
            <a:off x="324092" y="416688"/>
            <a:ext cx="2285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Climate data</a:t>
            </a:r>
          </a:p>
        </p:txBody>
      </p:sp>
    </p:spTree>
    <p:extLst>
      <p:ext uri="{BB962C8B-B14F-4D97-AF65-F5344CB8AC3E}">
        <p14:creationId xmlns:p14="http://schemas.microsoft.com/office/powerpoint/2010/main" val="4284245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933E4-B2AB-D242-B87E-5D5954A98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93"/>
          <a:stretch/>
        </p:blipFill>
        <p:spPr>
          <a:xfrm>
            <a:off x="5561495" y="723750"/>
            <a:ext cx="6252641" cy="508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2655D-4087-6C44-B6AA-06FCA663C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4" y="427911"/>
            <a:ext cx="5080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4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258D5-9F1D-1F45-9126-76569FEA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50900"/>
            <a:ext cx="5486400" cy="515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DB5BC-88B0-204B-91FE-56CF6F7D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64" y="850899"/>
            <a:ext cx="5182777" cy="51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08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BA6EA-2661-354E-AEA1-7C505646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526" y="177248"/>
            <a:ext cx="4198405" cy="3559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317E6-9786-B14E-8A0A-282E387EB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76" y="177248"/>
            <a:ext cx="3453570" cy="3042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F7F20-8E7D-C047-9256-AB8EF2527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75" y="3429000"/>
            <a:ext cx="3430771" cy="30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9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B8E80-5A09-1744-A28D-C41FA4BCF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967" y="416339"/>
            <a:ext cx="3996490" cy="3532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9C445-BA4F-F947-B44C-81697D97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4" y="322470"/>
            <a:ext cx="4546600" cy="401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222DA-84AA-E14E-9EEF-EBDDE791F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0" y="1409700"/>
            <a:ext cx="4546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20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3C0CC-1984-C747-9555-721FA1A46F92}"/>
              </a:ext>
            </a:extLst>
          </p:cNvPr>
          <p:cNvSpPr txBox="1"/>
          <p:nvPr/>
        </p:nvSpPr>
        <p:spPr>
          <a:xfrm>
            <a:off x="159026" y="145774"/>
            <a:ext cx="796262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Trends by Region (percent change, differences between first period and second)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Overall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Monthly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Ownership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Wetland Type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Hydroperiod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Trends by Site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Overall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Hydroperiod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Proportions by Region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Ownership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Wetland Type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Hydroperiod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Climate Data</a:t>
            </a:r>
          </a:p>
          <a:p>
            <a:pPr marL="800100" lvl="1" indent="-342900"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Tmin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SWE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AET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429442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70811F-DADA-CE4E-9EB5-60BDDEA83B87}"/>
              </a:ext>
            </a:extLst>
          </p:cNvPr>
          <p:cNvSpPr txBox="1"/>
          <p:nvPr/>
        </p:nvSpPr>
        <p:spPr>
          <a:xfrm>
            <a:off x="75123" y="0"/>
            <a:ext cx="574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Random Forest with Annual data </a:t>
            </a:r>
          </a:p>
        </p:txBody>
      </p:sp>
    </p:spTree>
    <p:extLst>
      <p:ext uri="{BB962C8B-B14F-4D97-AF65-F5344CB8AC3E}">
        <p14:creationId xmlns:p14="http://schemas.microsoft.com/office/powerpoint/2010/main" val="3591098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ED67E-3B7F-CA41-8260-B7FD2A22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88" y="200386"/>
            <a:ext cx="2953462" cy="2526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30921-8F1C-A646-A370-30C454692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200386"/>
            <a:ext cx="2954939" cy="2526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B4593D-8FBC-054E-9ECC-BC8A542CA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47" y="192889"/>
            <a:ext cx="2954939" cy="2534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DED4A-C1AD-2F4F-8FB9-84B6DF5E8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590" y="200386"/>
            <a:ext cx="2946196" cy="2526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4AE86-9079-6444-9966-4B58F9E97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7" y="3020312"/>
            <a:ext cx="2979598" cy="25265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7A409D-922E-E74E-B806-CBC291DF4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719" y="3020312"/>
            <a:ext cx="2979599" cy="2548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7EB4B3-AFC0-CF43-BCCB-277E653AF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096" y="3025185"/>
            <a:ext cx="2954940" cy="2544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E99320-A94B-4346-B2D9-AB2533D415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4590" y="3009132"/>
            <a:ext cx="2989910" cy="25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13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70EA3-EEDE-D344-B74F-EDAF6DC84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32" y="1292858"/>
            <a:ext cx="3823136" cy="3278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6E3A9-B291-E747-8614-E346B0FDD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9" y="1289646"/>
            <a:ext cx="3823136" cy="3281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91012-30DD-CE44-B6FD-92DF98D20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26" y="1289646"/>
            <a:ext cx="3868515" cy="32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3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D201EB-8EEA-1B4A-B1C9-142567A74D88}"/>
              </a:ext>
            </a:extLst>
          </p:cNvPr>
          <p:cNvSpPr txBox="1"/>
          <p:nvPr/>
        </p:nvSpPr>
        <p:spPr>
          <a:xfrm>
            <a:off x="121919" y="145183"/>
            <a:ext cx="36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Overall </a:t>
            </a:r>
            <a:r>
              <a:rPr lang="en-US" sz="2800" b="1" dirty="0" err="1">
                <a:solidFill>
                  <a:schemeClr val="accent2"/>
                </a:solidFill>
              </a:rPr>
              <a:t>wetHa</a:t>
            </a:r>
            <a:r>
              <a:rPr lang="en-US" sz="2800" b="1" dirty="0">
                <a:solidFill>
                  <a:schemeClr val="accent2"/>
                </a:solidFill>
              </a:rPr>
              <a:t> Changes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AB87A-33E4-DA45-A46A-3E2D0648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" y="959929"/>
            <a:ext cx="6319062" cy="5014668"/>
          </a:xfrm>
          <a:prstGeom prst="rect">
            <a:avLst/>
          </a:prstGeom>
          <a:ln w="76200">
            <a:solidFill>
              <a:schemeClr val="accent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906917-A6C9-C744-BB4C-215F3E63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917" y="959928"/>
            <a:ext cx="5020930" cy="1882849"/>
          </a:xfrm>
          <a:prstGeom prst="rect">
            <a:avLst/>
          </a:prstGeom>
          <a:ln w="76200">
            <a:solidFill>
              <a:schemeClr val="accent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81528-CC7E-9942-B24E-5236B51F29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96" t="1897" r="14656" b="2206"/>
          <a:stretch/>
        </p:blipFill>
        <p:spPr>
          <a:xfrm>
            <a:off x="6921044" y="3064101"/>
            <a:ext cx="3419988" cy="357623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3149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DE58F-EB34-6544-9F66-AEB85B81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87" y="200385"/>
            <a:ext cx="6914445" cy="59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91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E73DE-0631-9D45-8966-2C51080EB1D5}"/>
              </a:ext>
            </a:extLst>
          </p:cNvPr>
          <p:cNvSpPr txBox="1"/>
          <p:nvPr/>
        </p:nvSpPr>
        <p:spPr>
          <a:xfrm>
            <a:off x="75123" y="0"/>
            <a:ext cx="6038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Random Forest with Seasonal data </a:t>
            </a:r>
          </a:p>
        </p:txBody>
      </p:sp>
    </p:spTree>
    <p:extLst>
      <p:ext uri="{BB962C8B-B14F-4D97-AF65-F5344CB8AC3E}">
        <p14:creationId xmlns:p14="http://schemas.microsoft.com/office/powerpoint/2010/main" val="1387786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00CC5-02A1-0B45-B23A-0B508261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13" y="185195"/>
            <a:ext cx="3233741" cy="2847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20911-74AD-0540-84B7-058E0D548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210" y="138897"/>
            <a:ext cx="3250540" cy="2847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EBA773-610D-704C-94D6-CC59D416B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13" y="3429000"/>
            <a:ext cx="3356247" cy="2931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35940F-D677-3A49-8104-34F687FFD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210" y="3429000"/>
            <a:ext cx="3356246" cy="29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1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B0A103-1E1F-E949-9D3F-81E02029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583" y="217208"/>
            <a:ext cx="3525880" cy="3087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92FE1-3096-4A40-94F9-715E9A88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83" y="3429000"/>
            <a:ext cx="3525880" cy="3078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1547B-A31E-884B-9F87-12BCFF5A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873" y="217208"/>
            <a:ext cx="3525878" cy="306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4CB9A-21E9-BC40-A904-A12E10A16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873" y="3428999"/>
            <a:ext cx="3525878" cy="308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45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8FAAD-75D5-C745-9B22-57F638B430AA}"/>
              </a:ext>
            </a:extLst>
          </p:cNvPr>
          <p:cNvSpPr txBox="1"/>
          <p:nvPr/>
        </p:nvSpPr>
        <p:spPr>
          <a:xfrm>
            <a:off x="75123" y="0"/>
            <a:ext cx="727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Random Forest for Hydroperiods by region</a:t>
            </a:r>
          </a:p>
        </p:txBody>
      </p:sp>
    </p:spTree>
    <p:extLst>
      <p:ext uri="{BB962C8B-B14F-4D97-AF65-F5344CB8AC3E}">
        <p14:creationId xmlns:p14="http://schemas.microsoft.com/office/powerpoint/2010/main" val="4260127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8FAAD-75D5-C745-9B22-57F638B430AA}"/>
              </a:ext>
            </a:extLst>
          </p:cNvPr>
          <p:cNvSpPr txBox="1"/>
          <p:nvPr/>
        </p:nvSpPr>
        <p:spPr>
          <a:xfrm>
            <a:off x="75123" y="0"/>
            <a:ext cx="2100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Great Basin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75D5E-F7C3-6A4B-97BA-C99E783FB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240" y="1149029"/>
            <a:ext cx="3462622" cy="3041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D06328-1B8F-EA4C-A24B-DFBEA6542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29" y="1149028"/>
            <a:ext cx="3462621" cy="3041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FD634-3C61-E948-B90A-57F4E250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0" y="1149029"/>
            <a:ext cx="3481861" cy="30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72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4DBE4-0803-D949-88B0-842A6A1FC260}"/>
              </a:ext>
            </a:extLst>
          </p:cNvPr>
          <p:cNvSpPr txBox="1"/>
          <p:nvPr/>
        </p:nvSpPr>
        <p:spPr>
          <a:xfrm>
            <a:off x="75123" y="0"/>
            <a:ext cx="2702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Middle Rockies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C996A-0DC2-C546-B496-3407FA33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6" y="1590526"/>
            <a:ext cx="3853168" cy="338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FC9125-F7F1-AB4E-8C7A-7C45A59FE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7" y="1591743"/>
            <a:ext cx="3853169" cy="3382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C7ECE6-5744-3F44-BAAB-69B552B9F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424" y="1590526"/>
            <a:ext cx="3853168" cy="337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7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F804CF-715D-544F-A427-A316372067B1}"/>
              </a:ext>
            </a:extLst>
          </p:cNvPr>
          <p:cNvSpPr txBox="1"/>
          <p:nvPr/>
        </p:nvSpPr>
        <p:spPr>
          <a:xfrm>
            <a:off x="75123" y="0"/>
            <a:ext cx="1425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Mojave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B155B-8729-CC4B-9DFC-0D736342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531" y="1565495"/>
            <a:ext cx="3397585" cy="2975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201F6-8C6B-864E-97F1-D8E1F7D5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4" y="1565495"/>
            <a:ext cx="3397585" cy="2975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FBE51-CED0-F145-94BC-FFEBBA9A5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208" y="1565496"/>
            <a:ext cx="3397584" cy="29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35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FBDD6-182E-B34B-B2E3-6C20060F1A44}"/>
              </a:ext>
            </a:extLst>
          </p:cNvPr>
          <p:cNvSpPr txBox="1"/>
          <p:nvPr/>
        </p:nvSpPr>
        <p:spPr>
          <a:xfrm>
            <a:off x="75123" y="0"/>
            <a:ext cx="2792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Northern Plains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990DC-F1AA-9648-9B74-1804E52EE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646" y="1292157"/>
            <a:ext cx="3650589" cy="3196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0C43A-64A6-B046-8CCA-4A2E4F44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" y="1282700"/>
            <a:ext cx="3650589" cy="3206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0B118-3137-4344-9917-414115AF0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324" y="1300418"/>
            <a:ext cx="3650588" cy="31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19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435015-2FEF-6540-A60E-1DF3D4466307}"/>
              </a:ext>
            </a:extLst>
          </p:cNvPr>
          <p:cNvSpPr txBox="1"/>
          <p:nvPr/>
        </p:nvSpPr>
        <p:spPr>
          <a:xfrm>
            <a:off x="75123" y="0"/>
            <a:ext cx="3066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Northern Rockies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12336-43C5-B347-ADFC-890C36C3E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910" y="1488777"/>
            <a:ext cx="3868172" cy="3370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1C5D37-05C3-644C-A8FE-7C977BD9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" y="1488777"/>
            <a:ext cx="3848285" cy="3370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4F5F7-6B61-1A4F-B2CF-3DFDF75DE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342" y="1491917"/>
            <a:ext cx="3854634" cy="33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CB2EC66-7DDB-224A-AE24-161CC0BEEDF4}"/>
              </a:ext>
            </a:extLst>
          </p:cNvPr>
          <p:cNvSpPr/>
          <p:nvPr/>
        </p:nvSpPr>
        <p:spPr>
          <a:xfrm>
            <a:off x="525209" y="0"/>
            <a:ext cx="836784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DA624-CE8A-4A47-8909-B55BDFF56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20" b="12036"/>
          <a:stretch/>
        </p:blipFill>
        <p:spPr>
          <a:xfrm>
            <a:off x="806567" y="72908"/>
            <a:ext cx="7894262" cy="808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801B9-C875-1E4B-B041-7BF3C02EC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04" b="13352"/>
          <a:stretch/>
        </p:blipFill>
        <p:spPr>
          <a:xfrm>
            <a:off x="796883" y="974929"/>
            <a:ext cx="7894262" cy="808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40AFC-364B-3C48-99B0-66F2ADF3F188}"/>
              </a:ext>
            </a:extLst>
          </p:cNvPr>
          <p:cNvSpPr txBox="1"/>
          <p:nvPr/>
        </p:nvSpPr>
        <p:spPr>
          <a:xfrm rot="16200000">
            <a:off x="228061" y="328012"/>
            <a:ext cx="902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Great Basin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27029-B4FF-BA49-B9FC-BB30E32C340C}"/>
              </a:ext>
            </a:extLst>
          </p:cNvPr>
          <p:cNvSpPr txBox="1"/>
          <p:nvPr/>
        </p:nvSpPr>
        <p:spPr>
          <a:xfrm rot="16200000">
            <a:off x="216050" y="1305501"/>
            <a:ext cx="93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Mid Rockies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B694EF-63B6-1046-A3C7-362E81A18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20" b="12036"/>
          <a:stretch/>
        </p:blipFill>
        <p:spPr>
          <a:xfrm>
            <a:off x="796883" y="1901679"/>
            <a:ext cx="7889920" cy="808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9150E6-BC68-554E-955B-F497F1364182}"/>
              </a:ext>
            </a:extLst>
          </p:cNvPr>
          <p:cNvSpPr txBox="1"/>
          <p:nvPr/>
        </p:nvSpPr>
        <p:spPr>
          <a:xfrm rot="16200000">
            <a:off x="317700" y="219335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N. Plains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15EB39-9C7C-5E44-B808-BD20C1C3BC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44" b="13413"/>
          <a:stretch/>
        </p:blipFill>
        <p:spPr>
          <a:xfrm>
            <a:off x="792538" y="2792987"/>
            <a:ext cx="7894262" cy="808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1F7F89-0700-6749-A6E6-2D6A0B102C82}"/>
              </a:ext>
            </a:extLst>
          </p:cNvPr>
          <p:cNvSpPr txBox="1"/>
          <p:nvPr/>
        </p:nvSpPr>
        <p:spPr>
          <a:xfrm rot="16200000">
            <a:off x="259902" y="3085266"/>
            <a:ext cx="8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N. </a:t>
            </a:r>
            <a:r>
              <a:rPr lang="en-US" sz="1200" b="1" dirty="0">
                <a:solidFill>
                  <a:schemeClr val="bg2"/>
                </a:solidFill>
              </a:rPr>
              <a:t>Rockies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954D6-0F28-1842-B25F-259B0454C4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50" b="12506"/>
          <a:stretch/>
        </p:blipFill>
        <p:spPr>
          <a:xfrm>
            <a:off x="792537" y="3716952"/>
            <a:ext cx="7894263" cy="8085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28BCD6-03F4-5E48-96F4-84AE05AB4CBB}"/>
              </a:ext>
            </a:extLst>
          </p:cNvPr>
          <p:cNvSpPr txBox="1"/>
          <p:nvPr/>
        </p:nvSpPr>
        <p:spPr>
          <a:xfrm rot="16200000">
            <a:off x="215355" y="3978367"/>
            <a:ext cx="927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Pacific NW</a:t>
            </a:r>
            <a:endParaRPr lang="en-US" sz="1200" b="1" dirty="0">
              <a:solidFill>
                <a:schemeClr val="bg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C25AE9-C782-A345-91A7-A73FD8EE4A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213" b="14143"/>
          <a:stretch/>
        </p:blipFill>
        <p:spPr>
          <a:xfrm>
            <a:off x="791894" y="4626824"/>
            <a:ext cx="7894263" cy="8085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438E5F-39AC-F846-AB57-D94409D1B8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905"/>
          <a:stretch/>
        </p:blipFill>
        <p:spPr>
          <a:xfrm>
            <a:off x="791894" y="5611154"/>
            <a:ext cx="7889916" cy="9525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A31D68-3911-B34E-A6A6-A3FC7A7FF839}"/>
              </a:ext>
            </a:extLst>
          </p:cNvPr>
          <p:cNvSpPr txBox="1"/>
          <p:nvPr/>
        </p:nvSpPr>
        <p:spPr>
          <a:xfrm rot="16200000">
            <a:off x="236412" y="4860826"/>
            <a:ext cx="854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S. Plains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498A60-A34C-8D44-893B-1B80849248F9}"/>
              </a:ext>
            </a:extLst>
          </p:cNvPr>
          <p:cNvSpPr txBox="1"/>
          <p:nvPr/>
        </p:nvSpPr>
        <p:spPr>
          <a:xfrm rot="16200000">
            <a:off x="226098" y="5925858"/>
            <a:ext cx="854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S. Rockies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5D8D3-1C75-5342-9D26-C45799CA09E8}"/>
              </a:ext>
            </a:extLst>
          </p:cNvPr>
          <p:cNvSpPr txBox="1"/>
          <p:nvPr/>
        </p:nvSpPr>
        <p:spPr>
          <a:xfrm>
            <a:off x="8966558" y="174123"/>
            <a:ext cx="294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</a:rPr>
              <a:t>wetHa</a:t>
            </a:r>
            <a:r>
              <a:rPr lang="en-US" sz="1600" dirty="0">
                <a:solidFill>
                  <a:schemeClr val="bg2"/>
                </a:solidFill>
              </a:rPr>
              <a:t>  trend for each month for each region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CBC1E-0F0B-9149-B614-40B8916D820E}"/>
              </a:ext>
            </a:extLst>
          </p:cNvPr>
          <p:cNvSpPr txBox="1"/>
          <p:nvPr/>
        </p:nvSpPr>
        <p:spPr>
          <a:xfrm>
            <a:off x="2609459" y="688064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-19%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69D2D7-C190-0044-B21A-75340C1C6053}"/>
              </a:ext>
            </a:extLst>
          </p:cNvPr>
          <p:cNvSpPr txBox="1"/>
          <p:nvPr/>
        </p:nvSpPr>
        <p:spPr>
          <a:xfrm>
            <a:off x="1646364" y="68097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-19%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0D0B9A-1C23-6848-85B1-F42B482EC9B8}"/>
              </a:ext>
            </a:extLst>
          </p:cNvPr>
          <p:cNvSpPr txBox="1"/>
          <p:nvPr/>
        </p:nvSpPr>
        <p:spPr>
          <a:xfrm>
            <a:off x="3509417" y="686171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-22.%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5509BD-7C1B-1946-8AF4-CF8C8895C247}"/>
              </a:ext>
            </a:extLst>
          </p:cNvPr>
          <p:cNvSpPr txBox="1"/>
          <p:nvPr/>
        </p:nvSpPr>
        <p:spPr>
          <a:xfrm>
            <a:off x="4472512" y="69090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-25%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E2FD70-0640-814A-A13E-EF90105C104C}"/>
              </a:ext>
            </a:extLst>
          </p:cNvPr>
          <p:cNvSpPr txBox="1"/>
          <p:nvPr/>
        </p:nvSpPr>
        <p:spPr>
          <a:xfrm>
            <a:off x="5452695" y="69366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-39%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A9620-46FB-C84A-AA51-7FA29F4FD4F8}"/>
              </a:ext>
            </a:extLst>
          </p:cNvPr>
          <p:cNvSpPr txBox="1"/>
          <p:nvPr/>
        </p:nvSpPr>
        <p:spPr>
          <a:xfrm>
            <a:off x="6390142" y="68105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-41%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4AF7D0-5893-C746-A027-3393BE09AB48}"/>
              </a:ext>
            </a:extLst>
          </p:cNvPr>
          <p:cNvSpPr txBox="1"/>
          <p:nvPr/>
        </p:nvSpPr>
        <p:spPr>
          <a:xfrm>
            <a:off x="7355864" y="68953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-36%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02EE7E-E065-5A44-8110-4CCD7E902C40}"/>
              </a:ext>
            </a:extLst>
          </p:cNvPr>
          <p:cNvSpPr txBox="1"/>
          <p:nvPr/>
        </p:nvSpPr>
        <p:spPr>
          <a:xfrm>
            <a:off x="8321586" y="690273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-23%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732BA3-0758-8E43-A9DE-CC1BAC44BCF4}"/>
              </a:ext>
            </a:extLst>
          </p:cNvPr>
          <p:cNvSpPr txBox="1"/>
          <p:nvPr/>
        </p:nvSpPr>
        <p:spPr>
          <a:xfrm>
            <a:off x="1582633" y="1101097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51FDA-808C-4540-AF4B-0ECE143E0C36}"/>
              </a:ext>
            </a:extLst>
          </p:cNvPr>
          <p:cNvSpPr txBox="1"/>
          <p:nvPr/>
        </p:nvSpPr>
        <p:spPr>
          <a:xfrm>
            <a:off x="2488720" y="1516374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+16%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F6CDFF-5934-D547-885B-1C7C2BBC6B3A}"/>
              </a:ext>
            </a:extLst>
          </p:cNvPr>
          <p:cNvSpPr txBox="1"/>
          <p:nvPr/>
        </p:nvSpPr>
        <p:spPr>
          <a:xfrm>
            <a:off x="3504616" y="1555526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-7%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41CC33-2D4F-1C49-88FD-1D4734B1AECA}"/>
              </a:ext>
            </a:extLst>
          </p:cNvPr>
          <p:cNvSpPr txBox="1"/>
          <p:nvPr/>
        </p:nvSpPr>
        <p:spPr>
          <a:xfrm>
            <a:off x="4460126" y="156680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-11%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92E45D-0730-F941-88C1-5695CFA50B25}"/>
              </a:ext>
            </a:extLst>
          </p:cNvPr>
          <p:cNvSpPr txBox="1"/>
          <p:nvPr/>
        </p:nvSpPr>
        <p:spPr>
          <a:xfrm>
            <a:off x="5410835" y="1551102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-6%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3D6B78-696A-8F4B-AACE-6A24397C9701}"/>
              </a:ext>
            </a:extLst>
          </p:cNvPr>
          <p:cNvSpPr txBox="1"/>
          <p:nvPr/>
        </p:nvSpPr>
        <p:spPr>
          <a:xfrm>
            <a:off x="6385526" y="110109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-22%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7FCAFF-E657-7F48-B4B3-F2EDDB61CD71}"/>
              </a:ext>
            </a:extLst>
          </p:cNvPr>
          <p:cNvSpPr txBox="1"/>
          <p:nvPr/>
        </p:nvSpPr>
        <p:spPr>
          <a:xfrm>
            <a:off x="7341807" y="1101097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-9%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674F7B-92E0-2C4E-87EC-5BC8B09AB4F7}"/>
              </a:ext>
            </a:extLst>
          </p:cNvPr>
          <p:cNvSpPr txBox="1"/>
          <p:nvPr/>
        </p:nvSpPr>
        <p:spPr>
          <a:xfrm>
            <a:off x="8318376" y="110077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+7%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6EAA05-355B-744F-83B4-E57F485AE50A}"/>
              </a:ext>
            </a:extLst>
          </p:cNvPr>
          <p:cNvSpPr txBox="1"/>
          <p:nvPr/>
        </p:nvSpPr>
        <p:spPr>
          <a:xfrm>
            <a:off x="1577832" y="199494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-11%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8332FA-1124-4B41-9A40-6C477CD72DFE}"/>
              </a:ext>
            </a:extLst>
          </p:cNvPr>
          <p:cNvSpPr txBox="1"/>
          <p:nvPr/>
        </p:nvSpPr>
        <p:spPr>
          <a:xfrm>
            <a:off x="2488720" y="2489632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8018CD-0EB4-CB4D-99B7-94CF41D06DE3}"/>
              </a:ext>
            </a:extLst>
          </p:cNvPr>
          <p:cNvSpPr txBox="1"/>
          <p:nvPr/>
        </p:nvSpPr>
        <p:spPr>
          <a:xfrm>
            <a:off x="3436371" y="249795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+5%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222A76-5066-4F4D-8987-D597956F8EC9}"/>
              </a:ext>
            </a:extLst>
          </p:cNvPr>
          <p:cNvSpPr txBox="1"/>
          <p:nvPr/>
        </p:nvSpPr>
        <p:spPr>
          <a:xfrm>
            <a:off x="4460126" y="2488913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-3%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1D4D5F-DB29-604A-B414-824A80931C88}"/>
              </a:ext>
            </a:extLst>
          </p:cNvPr>
          <p:cNvSpPr txBox="1"/>
          <p:nvPr/>
        </p:nvSpPr>
        <p:spPr>
          <a:xfrm>
            <a:off x="5405580" y="2470298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-8%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4EF145-BD5C-1642-B71E-F635752E46A0}"/>
              </a:ext>
            </a:extLst>
          </p:cNvPr>
          <p:cNvSpPr txBox="1"/>
          <p:nvPr/>
        </p:nvSpPr>
        <p:spPr>
          <a:xfrm>
            <a:off x="6378749" y="2496124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-9%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4111C4-0527-8745-ABF1-EA1166E397B7}"/>
              </a:ext>
            </a:extLst>
          </p:cNvPr>
          <p:cNvSpPr txBox="1"/>
          <p:nvPr/>
        </p:nvSpPr>
        <p:spPr>
          <a:xfrm>
            <a:off x="7337006" y="203132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-14%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7F70FE-8237-E24D-BC65-E75016F37288}"/>
              </a:ext>
            </a:extLst>
          </p:cNvPr>
          <p:cNvSpPr txBox="1"/>
          <p:nvPr/>
        </p:nvSpPr>
        <p:spPr>
          <a:xfrm>
            <a:off x="8285544" y="2030138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-4%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A01D04-4CA2-BF4C-88BA-66C63B7FE637}"/>
              </a:ext>
            </a:extLst>
          </p:cNvPr>
          <p:cNvSpPr txBox="1"/>
          <p:nvPr/>
        </p:nvSpPr>
        <p:spPr>
          <a:xfrm>
            <a:off x="1514101" y="291097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-15%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E7F022-97EF-054D-BCE7-542EC317FC1E}"/>
              </a:ext>
            </a:extLst>
          </p:cNvPr>
          <p:cNvSpPr txBox="1"/>
          <p:nvPr/>
        </p:nvSpPr>
        <p:spPr>
          <a:xfrm>
            <a:off x="965461" y="425893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-27%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4078A1D-F999-8748-904B-369809703AA4}"/>
              </a:ext>
            </a:extLst>
          </p:cNvPr>
          <p:cNvSpPr txBox="1"/>
          <p:nvPr/>
        </p:nvSpPr>
        <p:spPr>
          <a:xfrm>
            <a:off x="961242" y="512907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-43%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50D8CB-A522-DD4B-B66C-34E9B201B83B}"/>
              </a:ext>
            </a:extLst>
          </p:cNvPr>
          <p:cNvSpPr txBox="1"/>
          <p:nvPr/>
        </p:nvSpPr>
        <p:spPr>
          <a:xfrm>
            <a:off x="961242" y="572197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-24%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67D1FA-1B97-CE44-BA33-3244DCF0F93E}"/>
              </a:ext>
            </a:extLst>
          </p:cNvPr>
          <p:cNvSpPr txBox="1"/>
          <p:nvPr/>
        </p:nvSpPr>
        <p:spPr>
          <a:xfrm>
            <a:off x="1907157" y="3366240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-15%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D9BC57-A8EB-2A42-B767-BA292D3C7CD1}"/>
              </a:ext>
            </a:extLst>
          </p:cNvPr>
          <p:cNvSpPr txBox="1"/>
          <p:nvPr/>
        </p:nvSpPr>
        <p:spPr>
          <a:xfrm>
            <a:off x="1954133" y="4290205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-17%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9A959C-27E4-D340-BE2C-6E19BE86CDAC}"/>
              </a:ext>
            </a:extLst>
          </p:cNvPr>
          <p:cNvSpPr txBox="1"/>
          <p:nvPr/>
        </p:nvSpPr>
        <p:spPr>
          <a:xfrm>
            <a:off x="1945691" y="521988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-45%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E2C0D5-0080-C044-8B6D-C847FE206C63}"/>
              </a:ext>
            </a:extLst>
          </p:cNvPr>
          <p:cNvSpPr txBox="1"/>
          <p:nvPr/>
        </p:nvSpPr>
        <p:spPr>
          <a:xfrm>
            <a:off x="2488720" y="572197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-26%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9FC2A3-01B0-CA4F-A4CA-3F36AC237ABA}"/>
              </a:ext>
            </a:extLst>
          </p:cNvPr>
          <p:cNvSpPr txBox="1"/>
          <p:nvPr/>
        </p:nvSpPr>
        <p:spPr>
          <a:xfrm>
            <a:off x="2881776" y="338605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BF2B88-CB0C-2244-8FB6-425D7B226F13}"/>
              </a:ext>
            </a:extLst>
          </p:cNvPr>
          <p:cNvSpPr txBox="1"/>
          <p:nvPr/>
        </p:nvSpPr>
        <p:spPr>
          <a:xfrm>
            <a:off x="2886001" y="428067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-14%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829441-9518-1E45-B72F-507C6303C47E}"/>
              </a:ext>
            </a:extLst>
          </p:cNvPr>
          <p:cNvSpPr txBox="1"/>
          <p:nvPr/>
        </p:nvSpPr>
        <p:spPr>
          <a:xfrm>
            <a:off x="3514333" y="5775349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-13%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B223A8E-C979-0F44-80D7-B0751714FCA8}"/>
              </a:ext>
            </a:extLst>
          </p:cNvPr>
          <p:cNvSpPr txBox="1"/>
          <p:nvPr/>
        </p:nvSpPr>
        <p:spPr>
          <a:xfrm>
            <a:off x="2886001" y="5212323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-43%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DECF21-C8C0-3042-A1A8-27D99BDF656D}"/>
              </a:ext>
            </a:extLst>
          </p:cNvPr>
          <p:cNvSpPr txBox="1"/>
          <p:nvPr/>
        </p:nvSpPr>
        <p:spPr>
          <a:xfrm>
            <a:off x="4485774" y="3382559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-8%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C6536B-A524-AD47-BAC1-E6A7E563A68C}"/>
              </a:ext>
            </a:extLst>
          </p:cNvPr>
          <p:cNvSpPr txBox="1"/>
          <p:nvPr/>
        </p:nvSpPr>
        <p:spPr>
          <a:xfrm>
            <a:off x="3969339" y="428181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-16%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A4E299-AC3C-4A49-B8BC-9B041BBA3FF9}"/>
              </a:ext>
            </a:extLst>
          </p:cNvPr>
          <p:cNvSpPr txBox="1"/>
          <p:nvPr/>
        </p:nvSpPr>
        <p:spPr>
          <a:xfrm>
            <a:off x="3870450" y="5224709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-42%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0D626C8-816F-6C45-B3F4-C90A7FC0657F}"/>
              </a:ext>
            </a:extLst>
          </p:cNvPr>
          <p:cNvSpPr txBox="1"/>
          <p:nvPr/>
        </p:nvSpPr>
        <p:spPr>
          <a:xfrm>
            <a:off x="4496411" y="6167093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-21%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A80F9F7-F629-7B4B-B4A1-6DFA4D7033A0}"/>
              </a:ext>
            </a:extLst>
          </p:cNvPr>
          <p:cNvSpPr txBox="1"/>
          <p:nvPr/>
        </p:nvSpPr>
        <p:spPr>
          <a:xfrm>
            <a:off x="5405580" y="338545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-16%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BEC82E-83F0-2B49-85B0-8EFBDD9D4838}"/>
              </a:ext>
            </a:extLst>
          </p:cNvPr>
          <p:cNvSpPr txBox="1"/>
          <p:nvPr/>
        </p:nvSpPr>
        <p:spPr>
          <a:xfrm>
            <a:off x="5452695" y="383728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-24%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17CD71-B2B6-434B-A6AE-A82BF84258AD}"/>
              </a:ext>
            </a:extLst>
          </p:cNvPr>
          <p:cNvSpPr txBox="1"/>
          <p:nvPr/>
        </p:nvSpPr>
        <p:spPr>
          <a:xfrm>
            <a:off x="5478343" y="478388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-44%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81FE69-8E5B-9A4C-BB21-52C7C3398090}"/>
              </a:ext>
            </a:extLst>
          </p:cNvPr>
          <p:cNvSpPr txBox="1"/>
          <p:nvPr/>
        </p:nvSpPr>
        <p:spPr>
          <a:xfrm>
            <a:off x="5440033" y="572258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-16%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17328AB-79A6-CC42-A539-7126F2B726AB}"/>
              </a:ext>
            </a:extLst>
          </p:cNvPr>
          <p:cNvSpPr txBox="1"/>
          <p:nvPr/>
        </p:nvSpPr>
        <p:spPr>
          <a:xfrm>
            <a:off x="6385526" y="2893743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-18%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FFC30F9-F83F-CD41-A3D0-1D86DA08D648}"/>
              </a:ext>
            </a:extLst>
          </p:cNvPr>
          <p:cNvSpPr txBox="1"/>
          <p:nvPr/>
        </p:nvSpPr>
        <p:spPr>
          <a:xfrm>
            <a:off x="6411174" y="383728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-21%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5ABB4A-7437-5A40-91CE-7DF5BDF2057D}"/>
              </a:ext>
            </a:extLst>
          </p:cNvPr>
          <p:cNvSpPr txBox="1"/>
          <p:nvPr/>
        </p:nvSpPr>
        <p:spPr>
          <a:xfrm>
            <a:off x="6441703" y="478662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-53%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A000BCE-9BBE-0D43-807F-72540C17B5AE}"/>
              </a:ext>
            </a:extLst>
          </p:cNvPr>
          <p:cNvSpPr txBox="1"/>
          <p:nvPr/>
        </p:nvSpPr>
        <p:spPr>
          <a:xfrm>
            <a:off x="6415090" y="5756903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-30%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F4D2F3-BDB1-DA4C-A798-EE14DE30A928}"/>
              </a:ext>
            </a:extLst>
          </p:cNvPr>
          <p:cNvSpPr txBox="1"/>
          <p:nvPr/>
        </p:nvSpPr>
        <p:spPr>
          <a:xfrm>
            <a:off x="7352432" y="289648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-24%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81DE7E-192D-8C4C-B72B-DBD306291161}"/>
              </a:ext>
            </a:extLst>
          </p:cNvPr>
          <p:cNvSpPr txBox="1"/>
          <p:nvPr/>
        </p:nvSpPr>
        <p:spPr>
          <a:xfrm>
            <a:off x="7388302" y="384002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-24%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B997A0-C3F8-B94C-A5E5-FA26752DF70D}"/>
              </a:ext>
            </a:extLst>
          </p:cNvPr>
          <p:cNvSpPr txBox="1"/>
          <p:nvPr/>
        </p:nvSpPr>
        <p:spPr>
          <a:xfrm>
            <a:off x="7405063" y="4784486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-47%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48D25CA-41C8-854B-B006-C80A96518433}"/>
              </a:ext>
            </a:extLst>
          </p:cNvPr>
          <p:cNvSpPr txBox="1"/>
          <p:nvPr/>
        </p:nvSpPr>
        <p:spPr>
          <a:xfrm>
            <a:off x="7405063" y="5757508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-30%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B6ED68-8D5A-6043-8FB2-F08BF0237FFB}"/>
              </a:ext>
            </a:extLst>
          </p:cNvPr>
          <p:cNvSpPr txBox="1"/>
          <p:nvPr/>
        </p:nvSpPr>
        <p:spPr>
          <a:xfrm>
            <a:off x="8348568" y="2937893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-35%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8BCEFF6-4B99-DC47-97F1-D5D676A74474}"/>
              </a:ext>
            </a:extLst>
          </p:cNvPr>
          <p:cNvSpPr txBox="1"/>
          <p:nvPr/>
        </p:nvSpPr>
        <p:spPr>
          <a:xfrm>
            <a:off x="8381791" y="382964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399CBDE-3012-0D42-B732-AA1BB8DCB6E2}"/>
              </a:ext>
            </a:extLst>
          </p:cNvPr>
          <p:cNvSpPr txBox="1"/>
          <p:nvPr/>
        </p:nvSpPr>
        <p:spPr>
          <a:xfrm>
            <a:off x="8351279" y="4783881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-48%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46462B-039B-CB4D-80A3-4F9D676C32F0}"/>
              </a:ext>
            </a:extLst>
          </p:cNvPr>
          <p:cNvSpPr txBox="1"/>
          <p:nvPr/>
        </p:nvSpPr>
        <p:spPr>
          <a:xfrm>
            <a:off x="8327994" y="5775349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-15%</a:t>
            </a:r>
          </a:p>
        </p:txBody>
      </p:sp>
    </p:spTree>
    <p:extLst>
      <p:ext uri="{BB962C8B-B14F-4D97-AF65-F5344CB8AC3E}">
        <p14:creationId xmlns:p14="http://schemas.microsoft.com/office/powerpoint/2010/main" val="2021850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777F4-1AD7-8249-B27E-5D1742CDA9C1}"/>
              </a:ext>
            </a:extLst>
          </p:cNvPr>
          <p:cNvSpPr txBox="1"/>
          <p:nvPr/>
        </p:nvSpPr>
        <p:spPr>
          <a:xfrm>
            <a:off x="75123" y="0"/>
            <a:ext cx="1967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Pacific NW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8E0E8-2545-0A4F-B84B-035B9A48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303" y="1409140"/>
            <a:ext cx="3590759" cy="3152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FAE44-3F62-8C45-8135-006E8A59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" y="1409140"/>
            <a:ext cx="3590758" cy="3124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97A85-0C71-F549-9465-A1C79B21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569" y="1424261"/>
            <a:ext cx="3590758" cy="31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7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75EAE-383A-B244-B667-0047A8915CF7}"/>
              </a:ext>
            </a:extLst>
          </p:cNvPr>
          <p:cNvSpPr txBox="1"/>
          <p:nvPr/>
        </p:nvSpPr>
        <p:spPr>
          <a:xfrm>
            <a:off x="75123" y="0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Southern Plains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D1BF5-76F3-A74E-8647-59C5E1D3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434" y="1611485"/>
            <a:ext cx="3715520" cy="3288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A1D635-DD22-7847-B7F9-F87A8083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69" y="1611485"/>
            <a:ext cx="3715519" cy="3234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7ED14-B19A-C840-909D-7C0D800C3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78" y="1611485"/>
            <a:ext cx="3715519" cy="32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25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B0D971-09DC-FF43-B5CC-FBDA507191C6}"/>
              </a:ext>
            </a:extLst>
          </p:cNvPr>
          <p:cNvSpPr txBox="1"/>
          <p:nvPr/>
        </p:nvSpPr>
        <p:spPr>
          <a:xfrm>
            <a:off x="75123" y="0"/>
            <a:ext cx="306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Southern Rockies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21614-4AA5-204B-A0DB-AF59769B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190" y="1667676"/>
            <a:ext cx="3283619" cy="2891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2F0C04-58E9-8D4C-8DCE-A5D2768F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7" y="1676205"/>
            <a:ext cx="3283618" cy="2882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4256B-C297-174A-81DC-3435A859C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895" y="1682618"/>
            <a:ext cx="3283618" cy="28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52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F1B78-270D-D049-BF4A-1CB749C1F3A4}"/>
              </a:ext>
            </a:extLst>
          </p:cNvPr>
          <p:cNvSpPr txBox="1"/>
          <p:nvPr/>
        </p:nvSpPr>
        <p:spPr>
          <a:xfrm>
            <a:off x="855785" y="691662"/>
            <a:ext cx="377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NEW RF (duplicate polygons removed)</a:t>
            </a:r>
          </a:p>
        </p:txBody>
      </p:sp>
    </p:spTree>
    <p:extLst>
      <p:ext uri="{BB962C8B-B14F-4D97-AF65-F5344CB8AC3E}">
        <p14:creationId xmlns:p14="http://schemas.microsoft.com/office/powerpoint/2010/main" val="2526323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14C480-5B91-F040-8CC4-4249B1D4C566}"/>
              </a:ext>
            </a:extLst>
          </p:cNvPr>
          <p:cNvSpPr txBox="1"/>
          <p:nvPr/>
        </p:nvSpPr>
        <p:spPr>
          <a:xfrm>
            <a:off x="0" y="0"/>
            <a:ext cx="12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Great Basin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41E58-5BE4-CC44-80E5-774962F0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319" y="369332"/>
            <a:ext cx="3784095" cy="2961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57232-39DC-064C-8D73-9CF04854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941" y="3429000"/>
            <a:ext cx="3907410" cy="3059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17C76-1ACC-5F48-BE40-C36C7E56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19" y="3503676"/>
            <a:ext cx="3833760" cy="2984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E289D9-AD73-B347-83F9-AE60DEF0B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19" y="437590"/>
            <a:ext cx="3833761" cy="2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98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F67883-CA87-2A44-9BFB-791BB0CBC22E}"/>
              </a:ext>
            </a:extLst>
          </p:cNvPr>
          <p:cNvSpPr txBox="1"/>
          <p:nvPr/>
        </p:nvSpPr>
        <p:spPr>
          <a:xfrm>
            <a:off x="0" y="0"/>
            <a:ext cx="180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Southern Rockies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FE370-39DE-2D44-BF96-3D9A647C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5" y="369333"/>
            <a:ext cx="3929669" cy="3059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AD60AB-0F03-0A48-B5C1-D2E506DA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717" y="3623361"/>
            <a:ext cx="3845386" cy="299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1E6D9-0EFF-4D43-8554-14D553646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5" y="3638284"/>
            <a:ext cx="3845386" cy="2984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F01CB-3396-EC48-8418-94C923729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717" y="252668"/>
            <a:ext cx="3929669" cy="307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61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13FF4-CB3F-C34B-A956-8CD94964A834}"/>
              </a:ext>
            </a:extLst>
          </p:cNvPr>
          <p:cNvSpPr txBox="1"/>
          <p:nvPr/>
        </p:nvSpPr>
        <p:spPr>
          <a:xfrm>
            <a:off x="0" y="0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Pacific NW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AFD21-5D64-9949-BBB4-4BA90BE5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2" y="3909701"/>
            <a:ext cx="3541935" cy="2773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D2856-ED74-F240-9CF2-EC7B6B7B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747" y="3909701"/>
            <a:ext cx="3553250" cy="2773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7F549-8CF7-8640-A3DB-ED61FEA06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062" y="526507"/>
            <a:ext cx="3541935" cy="2764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CDA0D-C3C1-2A42-AC92-984565619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82" y="544146"/>
            <a:ext cx="3900854" cy="303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23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F406B-762F-8C4C-B225-75034497C6D8}"/>
              </a:ext>
            </a:extLst>
          </p:cNvPr>
          <p:cNvSpPr txBox="1"/>
          <p:nvPr/>
        </p:nvSpPr>
        <p:spPr>
          <a:xfrm>
            <a:off x="0" y="0"/>
            <a:ext cx="160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Middle Rockies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FFB71-3593-724E-AB31-FCBA1394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764" y="3624087"/>
            <a:ext cx="3671416" cy="300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FB1D7-2B79-2845-AAF2-C89164F66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14" y="3618769"/>
            <a:ext cx="3688036" cy="3015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7754B4-D158-DB47-B09B-78B70489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64" y="419100"/>
            <a:ext cx="3683386" cy="300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63B5E-A02D-4049-A0D4-56C75384C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13" y="486441"/>
            <a:ext cx="3688037" cy="30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45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44BEA-851E-3544-8893-C5C5B200744A}"/>
              </a:ext>
            </a:extLst>
          </p:cNvPr>
          <p:cNvSpPr txBox="1"/>
          <p:nvPr/>
        </p:nvSpPr>
        <p:spPr>
          <a:xfrm>
            <a:off x="0" y="0"/>
            <a:ext cx="249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Mojave-Sonoran Deserts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C59FE-4A6E-2040-9922-21DB28FC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466" y="3562435"/>
            <a:ext cx="3419002" cy="2787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5240A-4FE2-4D43-B387-3916EED8D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34" y="3567312"/>
            <a:ext cx="3395952" cy="2782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F665F-F7AC-F844-B983-01987BEFB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148" y="375682"/>
            <a:ext cx="3419001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7840D-A690-AF4D-A5B1-9B4EC6299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34" y="375682"/>
            <a:ext cx="3395952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14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B61A76-2E84-D743-9D37-293488130A6C}"/>
              </a:ext>
            </a:extLst>
          </p:cNvPr>
          <p:cNvSpPr txBox="1"/>
          <p:nvPr/>
        </p:nvSpPr>
        <p:spPr>
          <a:xfrm>
            <a:off x="0" y="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Northern Plains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E4C80-B4DD-AD46-AC10-9FDC3F57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07" y="369332"/>
            <a:ext cx="3549758" cy="2907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A906D-18B6-1D40-960B-47C578DE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14" y="362739"/>
            <a:ext cx="3549758" cy="291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1EB61A-AE0F-5148-9807-C62C2FC48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69" y="3478767"/>
            <a:ext cx="3549758" cy="2900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BB690C-F327-464B-A0D3-C131CC5C1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712" y="3478767"/>
            <a:ext cx="3555960" cy="29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5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6AB81-8A21-0D41-BA9B-5041E747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571500"/>
            <a:ext cx="10795000" cy="5715000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CE9CC8-914A-464A-A976-12E75CD0011A}"/>
              </a:ext>
            </a:extLst>
          </p:cNvPr>
          <p:cNvSpPr/>
          <p:nvPr/>
        </p:nvSpPr>
        <p:spPr>
          <a:xfrm>
            <a:off x="2424223" y="3218121"/>
            <a:ext cx="1020726" cy="2197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EB01CD-4C49-7A4B-9D37-61093F1B8FD1}"/>
              </a:ext>
            </a:extLst>
          </p:cNvPr>
          <p:cNvSpPr/>
          <p:nvPr/>
        </p:nvSpPr>
        <p:spPr>
          <a:xfrm>
            <a:off x="5075274" y="3218121"/>
            <a:ext cx="1020726" cy="2197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13F71-5B3C-6049-90E4-6AEB26E59940}"/>
              </a:ext>
            </a:extLst>
          </p:cNvPr>
          <p:cNvSpPr/>
          <p:nvPr/>
        </p:nvSpPr>
        <p:spPr>
          <a:xfrm>
            <a:off x="7644809" y="3218121"/>
            <a:ext cx="1020726" cy="2197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3830EE-2DD0-0743-AF2E-6F3781DE89D9}"/>
              </a:ext>
            </a:extLst>
          </p:cNvPr>
          <p:cNvSpPr/>
          <p:nvPr/>
        </p:nvSpPr>
        <p:spPr>
          <a:xfrm>
            <a:off x="10387714" y="3218121"/>
            <a:ext cx="1020726" cy="2197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631CB-EC76-7A4A-BD3A-CE46D3CB18B6}"/>
              </a:ext>
            </a:extLst>
          </p:cNvPr>
          <p:cNvSpPr/>
          <p:nvPr/>
        </p:nvSpPr>
        <p:spPr>
          <a:xfrm>
            <a:off x="2424223" y="6066760"/>
            <a:ext cx="1020726" cy="15683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F72A6-ECA4-EC41-A903-80ECDF6500CC}"/>
              </a:ext>
            </a:extLst>
          </p:cNvPr>
          <p:cNvSpPr/>
          <p:nvPr/>
        </p:nvSpPr>
        <p:spPr>
          <a:xfrm>
            <a:off x="7800754" y="6084482"/>
            <a:ext cx="1020726" cy="15683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D795D8-811C-034A-A55D-982C06970038}"/>
              </a:ext>
            </a:extLst>
          </p:cNvPr>
          <p:cNvSpPr/>
          <p:nvPr/>
        </p:nvSpPr>
        <p:spPr>
          <a:xfrm>
            <a:off x="10387714" y="6097772"/>
            <a:ext cx="1020726" cy="15683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46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7AF4C3-15BD-C942-9B71-FC4BEF360407}"/>
              </a:ext>
            </a:extLst>
          </p:cNvPr>
          <p:cNvSpPr txBox="1"/>
          <p:nvPr/>
        </p:nvSpPr>
        <p:spPr>
          <a:xfrm>
            <a:off x="0" y="0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Northern Rockies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C5063-17E9-E04C-87EB-49A0AF02A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208" y="3490981"/>
            <a:ext cx="3670300" cy="300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6C338-34D5-B546-A419-D751CB3E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90981"/>
            <a:ext cx="3676722" cy="2997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75252-DEC4-9C41-90B1-D7CD383F6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208" y="369332"/>
            <a:ext cx="3668441" cy="2997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107966-8AF7-364D-BD31-D653C525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369332"/>
            <a:ext cx="3670300" cy="29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54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F733E8-06C5-2646-B087-B87192B948EB}"/>
              </a:ext>
            </a:extLst>
          </p:cNvPr>
          <p:cNvSpPr txBox="1"/>
          <p:nvPr/>
        </p:nvSpPr>
        <p:spPr>
          <a:xfrm>
            <a:off x="0" y="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Southern Plains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3EF0-2102-E143-A8A3-308D1C2A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3374366"/>
            <a:ext cx="3807318" cy="311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0EE82D-6869-A048-9888-3263104C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9" y="3374366"/>
            <a:ext cx="3813569" cy="311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F3E3C-82A6-CA4A-BBB6-D17C9232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50" y="369332"/>
            <a:ext cx="3458049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0A132F-60D7-AC4F-93A2-919CDEBA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498" y="269096"/>
            <a:ext cx="3704751" cy="30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64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83188-E828-D74F-8E79-47359C69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1"/>
            <a:ext cx="2936647" cy="2297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8882F6-52CF-0C49-B4DC-CE97A4767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057" y="163000"/>
            <a:ext cx="2934613" cy="2297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EC2CB2-D746-C149-B33B-CBE9CB19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081" y="127220"/>
            <a:ext cx="3035671" cy="2369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8E543D-F50C-0645-8716-D90111332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46" y="127221"/>
            <a:ext cx="2973070" cy="2429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ADD10-8016-BE4D-B381-3C3AB8BE5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570" y="3110850"/>
            <a:ext cx="2936647" cy="2388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30872-7C6E-4846-93CA-37F1D0914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022" y="3089181"/>
            <a:ext cx="2936648" cy="2410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C3F9A-A1E2-404F-A929-0666CFB22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8681" y="3079741"/>
            <a:ext cx="2973071" cy="2429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321BCD-815B-4B48-A78D-4D0047666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6274" y="3056878"/>
            <a:ext cx="2973071" cy="244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73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37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E7957-C823-6945-A7BC-2019B3FE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0" y="419147"/>
            <a:ext cx="5510028" cy="6019706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678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55262C-B173-BA43-9826-30354DCBE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29" y="550720"/>
            <a:ext cx="6775028" cy="575656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024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2AA08-59BA-C345-B459-06AB898E7BBE}"/>
              </a:ext>
            </a:extLst>
          </p:cNvPr>
          <p:cNvSpPr txBox="1"/>
          <p:nvPr/>
        </p:nvSpPr>
        <p:spPr>
          <a:xfrm>
            <a:off x="324092" y="416688"/>
            <a:ext cx="5645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Ownership Surface Water Trends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68612-1618-4040-A923-35A3ADA7403D}"/>
              </a:ext>
            </a:extLst>
          </p:cNvPr>
          <p:cNvSpPr txBox="1"/>
          <p:nvPr/>
        </p:nvSpPr>
        <p:spPr>
          <a:xfrm>
            <a:off x="324092" y="1177281"/>
            <a:ext cx="3458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T1 = 1988 – 2003 (rolling medians)</a:t>
            </a:r>
          </a:p>
          <a:p>
            <a:r>
              <a:rPr lang="en-US" b="1" dirty="0">
                <a:solidFill>
                  <a:schemeClr val="accent2"/>
                </a:solidFill>
              </a:rPr>
              <a:t>T2 = 2004 – 2020 (rolling medians)</a:t>
            </a:r>
          </a:p>
          <a:p>
            <a:r>
              <a:rPr lang="en-US" b="1" dirty="0">
                <a:solidFill>
                  <a:schemeClr val="accent2"/>
                </a:solidFill>
              </a:rPr>
              <a:t>Apr -- Aug</a:t>
            </a:r>
          </a:p>
        </p:txBody>
      </p:sp>
    </p:spTree>
    <p:extLst>
      <p:ext uri="{BB962C8B-B14F-4D97-AF65-F5344CB8AC3E}">
        <p14:creationId xmlns:p14="http://schemas.microsoft.com/office/powerpoint/2010/main" val="1833109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37FB67-3B59-3A47-A449-1BC96177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19" y="887697"/>
            <a:ext cx="7085303" cy="508260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540271-E01F-D042-A8F1-8C2341E3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976" y="887696"/>
            <a:ext cx="4402955" cy="254130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09F21F-4A9A-4442-8A4C-FED8687C6C6C}"/>
              </a:ext>
            </a:extLst>
          </p:cNvPr>
          <p:cNvSpPr txBox="1"/>
          <p:nvPr/>
        </p:nvSpPr>
        <p:spPr>
          <a:xfrm>
            <a:off x="121919" y="145183"/>
            <a:ext cx="4137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Differences between Private and Public from T1 to T2</a:t>
            </a:r>
          </a:p>
        </p:txBody>
      </p:sp>
    </p:spTree>
    <p:extLst>
      <p:ext uri="{BB962C8B-B14F-4D97-AF65-F5344CB8AC3E}">
        <p14:creationId xmlns:p14="http://schemas.microsoft.com/office/powerpoint/2010/main" val="3958867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BFC0C3"/>
      </a:lt1>
      <a:dk2>
        <a:srgbClr val="15000A"/>
      </a:dk2>
      <a:lt2>
        <a:srgbClr val="E7E6E6"/>
      </a:lt2>
      <a:accent1>
        <a:srgbClr val="97A074"/>
      </a:accent1>
      <a:accent2>
        <a:srgbClr val="98554E"/>
      </a:accent2>
      <a:accent3>
        <a:srgbClr val="369499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43379</TotalTime>
  <Words>388</Words>
  <Application>Microsoft Macintosh PowerPoint</Application>
  <PresentationFormat>Widescreen</PresentationFormat>
  <Paragraphs>130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Coons, Shea</dc:creator>
  <cp:lastModifiedBy>Microsoft Office User</cp:lastModifiedBy>
  <cp:revision>106</cp:revision>
  <dcterms:created xsi:type="dcterms:W3CDTF">2020-11-19T22:54:43Z</dcterms:created>
  <dcterms:modified xsi:type="dcterms:W3CDTF">2021-02-09T14:50:54Z</dcterms:modified>
</cp:coreProperties>
</file>